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1pPr>
    <a:lvl2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2pPr>
    <a:lvl3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3pPr>
    <a:lvl4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4pPr>
    <a:lvl5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5pPr>
    <a:lvl6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6pPr>
    <a:lvl7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7pPr>
    <a:lvl8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8pPr>
    <a:lvl9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8B8173"/>
              </a:solidFill>
              <a:prstDash val="solid"/>
              <a:miter lim="400000"/>
            </a:ln>
          </a:top>
          <a:bottom>
            <a:ln w="12700" cap="flat">
              <a:solidFill>
                <a:srgbClr val="8B8173"/>
              </a:solidFill>
              <a:prstDash val="solid"/>
              <a:miter lim="400000"/>
            </a:ln>
          </a:bottom>
          <a:insideH>
            <a:ln w="12700" cap="flat">
              <a:solidFill>
                <a:srgbClr val="8B8173"/>
              </a:solidFill>
              <a:prstDash val="solid"/>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2070100" y="2070100"/>
            <a:ext cx="20243800" cy="5003800"/>
          </a:xfrm>
          <a:prstGeom prst="rect">
            <a:avLst/>
          </a:prstGeom>
        </p:spPr>
        <p:txBody>
          <a:bodyPr anchor="b"/>
          <a:lstStyle/>
          <a:p>
            <a:pPr/>
            <a:r>
              <a:t>Title Text</a:t>
            </a:r>
          </a:p>
        </p:txBody>
      </p:sp>
      <p:sp>
        <p:nvSpPr>
          <p:cNvPr id="12" name="Body Level One…"/>
          <p:cNvSpPr txBox="1"/>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pPr/>
            <a:r>
              <a:t>–Johnny Appleseed</a:t>
            </a:r>
          </a:p>
        </p:txBody>
      </p:sp>
      <p:sp>
        <p:nvSpPr>
          <p:cNvPr id="94" name="“Type a quote here.”"/>
          <p:cNvSpPr txBox="1"/>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Wooden spoon in a bowl of risotto"/>
          <p:cNvSpPr/>
          <p:nvPr>
            <p:ph type="pic" idx="21"/>
          </p:nvPr>
        </p:nvSpPr>
        <p:spPr>
          <a:xfrm>
            <a:off x="-401356" y="-466091"/>
            <a:ext cx="24858146" cy="16572100"/>
          </a:xfrm>
          <a:prstGeom prst="rect">
            <a:avLst/>
          </a:prstGeom>
          <a:ln w="25400"/>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Wooden spoon in a bowl of risotto"/>
          <p:cNvSpPr/>
          <p:nvPr>
            <p:ph type="pic" idx="21"/>
          </p:nvPr>
        </p:nvSpPr>
        <p:spPr>
          <a:xfrm>
            <a:off x="2559736" y="-1609527"/>
            <a:ext cx="18834099" cy="12556076"/>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2070100" y="8788400"/>
            <a:ext cx="20243800" cy="1968500"/>
          </a:xfrm>
          <a:prstGeom prst="rect">
            <a:avLst/>
          </a:prstGeom>
        </p:spPr>
        <p:txBody>
          <a:bodyPr/>
          <a:lstStyle/>
          <a:p>
            <a:pPr/>
            <a:r>
              <a:t>Title Text</a:t>
            </a:r>
          </a:p>
        </p:txBody>
      </p:sp>
      <p:sp>
        <p:nvSpPr>
          <p:cNvPr id="22" name="Body Level One…"/>
          <p:cNvSpPr txBox="1"/>
          <p:nvPr>
            <p:ph type="body" sz="quarter" idx="1"/>
          </p:nvPr>
        </p:nvSpPr>
        <p:spPr>
          <a:xfrm>
            <a:off x="2070100" y="10744200"/>
            <a:ext cx="20243800" cy="19685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070100" y="4356100"/>
            <a:ext cx="20243800" cy="50038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Close-up of a wooden spoon in a bowl of risotto"/>
          <p:cNvSpPr/>
          <p:nvPr>
            <p:ph type="pic" idx="21"/>
          </p:nvPr>
        </p:nvSpPr>
        <p:spPr>
          <a:xfrm>
            <a:off x="8592578" y="822007"/>
            <a:ext cx="18666243" cy="12444154"/>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1778000" y="1104900"/>
            <a:ext cx="10223500" cy="5359400"/>
          </a:xfrm>
          <a:prstGeom prst="rect">
            <a:avLst/>
          </a:prstGeom>
        </p:spPr>
        <p:txBody>
          <a:bodyPr anchor="b"/>
          <a:lstStyle/>
          <a:p>
            <a:pPr/>
            <a:r>
              <a:t>Title Text</a:t>
            </a:r>
          </a:p>
        </p:txBody>
      </p:sp>
      <p:sp>
        <p:nvSpPr>
          <p:cNvPr id="40" name="Body Level One…"/>
          <p:cNvSpPr txBox="1"/>
          <p:nvPr>
            <p:ph type="body" sz="quarter" idx="1"/>
          </p:nvPr>
        </p:nvSpPr>
        <p:spPr>
          <a:xfrm>
            <a:off x="1778000" y="6731000"/>
            <a:ext cx="10223500" cy="53594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Close-up of pasta with pesto sauce in a white bowl"/>
          <p:cNvSpPr/>
          <p:nvPr>
            <p:ph type="pic" idx="21"/>
          </p:nvPr>
        </p:nvSpPr>
        <p:spPr>
          <a:xfrm>
            <a:off x="12934950" y="2257124"/>
            <a:ext cx="9525000" cy="1431758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tack of raviolis topped with caramelized onions on a white plate"/>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pPr/>
          </a:p>
        </p:txBody>
      </p:sp>
      <p:sp>
        <p:nvSpPr>
          <p:cNvPr id="84" name="Wooden spoon in a bowl of risotto"/>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pPr/>
          </a:p>
        </p:txBody>
      </p:sp>
      <p:sp>
        <p:nvSpPr>
          <p:cNvPr id="85" name="Close-up of pasta with pesto sauce in a white bowl"/>
          <p:cNvSpPr/>
          <p:nvPr>
            <p:ph type="pic" idx="23"/>
          </p:nvPr>
        </p:nvSpPr>
        <p:spPr>
          <a:xfrm>
            <a:off x="1206500" y="-1955800"/>
            <a:ext cx="12065000" cy="181356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070100" y="800100"/>
            <a:ext cx="20243800" cy="332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defRPr b="1" sz="24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1pPr>
      <a:lvl2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2pPr>
      <a:lvl3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3pPr>
      <a:lvl4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4pPr>
      <a:lvl5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5pPr>
      <a:lvl6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6pPr>
      <a:lvl7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7pPr>
      <a:lvl8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8pPr>
      <a:lvl9pPr marL="0" marR="0" indent="0" algn="ctr" defTabSz="825500" rtl="0" latinLnBrk="0">
        <a:lnSpc>
          <a:spcPct val="100000"/>
        </a:lnSpc>
        <a:spcBef>
          <a:spcPts val="0"/>
        </a:spcBef>
        <a:spcAft>
          <a:spcPts val="0"/>
        </a:spcAft>
        <a:buClr>
          <a:srgbClr val="9A7865"/>
        </a:buClr>
        <a:buSzTx/>
        <a:buFontTx/>
        <a:buNone/>
        <a:tabLst/>
        <a:defRPr b="0" baseline="0" cap="none" i="0" spc="0" strike="noStrike" sz="10600" u="none">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3"/>
        </a:buBlip>
        <a:tabLst/>
        <a:defRPr b="0" baseline="0" cap="none" i="0" spc="0" strike="noStrike" sz="5000" u="none">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b="1" baseline="0" cap="none" i="0" spc="0" strike="noStrike" sz="2400" u="none">
          <a:solidFill>
            <a:schemeClr val="tx1"/>
          </a:solidFill>
          <a:uFillTx/>
          <a:latin typeface="+mn-lt"/>
          <a:ea typeface="+mn-ea"/>
          <a:cs typeface="+mn-cs"/>
          <a:sym typeface="Dido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PRAS Walkabout Guide"/>
          <p:cNvSpPr txBox="1"/>
          <p:nvPr>
            <p:ph type="ctrTitle"/>
          </p:nvPr>
        </p:nvSpPr>
        <p:spPr>
          <a:xfrm>
            <a:off x="2070100" y="5174489"/>
            <a:ext cx="20243800" cy="2623292"/>
          </a:xfrm>
          <a:prstGeom prst="rect">
            <a:avLst/>
          </a:prstGeom>
        </p:spPr>
        <p:txBody>
          <a:bodyPr/>
          <a:lstStyle>
            <a:lvl1pPr>
              <a:defRPr sz="12900"/>
            </a:lvl1pPr>
          </a:lstStyle>
          <a:p>
            <a:pPr/>
            <a:r>
              <a:t>PRAS Walkabout Guide</a:t>
            </a:r>
          </a:p>
        </p:txBody>
      </p:sp>
      <p:sp>
        <p:nvSpPr>
          <p:cNvPr id="120" name="How to lead excitingWalkabouts and Field Trips"/>
          <p:cNvSpPr txBox="1"/>
          <p:nvPr>
            <p:ph type="subTitle" sz="quarter" idx="1"/>
          </p:nvPr>
        </p:nvSpPr>
        <p:spPr>
          <a:xfrm>
            <a:off x="2235977" y="8719975"/>
            <a:ext cx="20243801" cy="1939769"/>
          </a:xfrm>
          <a:prstGeom prst="rect">
            <a:avLst/>
          </a:prstGeom>
        </p:spPr>
        <p:txBody>
          <a:bodyPr/>
          <a:lstStyle/>
          <a:p>
            <a:pPr/>
            <a:r>
              <a:t>How to lead excitingWalkabouts and Field Trips</a:t>
            </a:r>
          </a:p>
        </p:txBody>
      </p:sp>
      <p:pic>
        <p:nvPicPr>
          <p:cNvPr id="121" name="Screen Shot 2021-09-13 at 12.30.50 PM.png" descr="Screen Shot 2021-09-13 at 12.30.50 PM.png"/>
          <p:cNvPicPr>
            <a:picLocks noChangeAspect="1"/>
          </p:cNvPicPr>
          <p:nvPr/>
        </p:nvPicPr>
        <p:blipFill>
          <a:blip r:embed="rId2">
            <a:extLst/>
          </a:blip>
          <a:stretch>
            <a:fillRect/>
          </a:stretch>
        </p:blipFill>
        <p:spPr>
          <a:xfrm>
            <a:off x="9467182" y="1056151"/>
            <a:ext cx="5449636" cy="409662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Stack of raviolis topped with caramelized onions on a white plate" descr="Stack of raviolis topped with caramelized onions on a white plate"/>
          <p:cNvPicPr>
            <a:picLocks noChangeAspect="0"/>
          </p:cNvPicPr>
          <p:nvPr>
            <p:ph type="pic" idx="21"/>
          </p:nvPr>
        </p:nvPicPr>
        <p:blipFill>
          <a:blip r:embed="rId2">
            <a:extLst/>
          </a:blip>
          <a:stretch>
            <a:fillRect/>
          </a:stretch>
        </p:blipFill>
        <p:spPr>
          <a:xfrm>
            <a:off x="14044348" y="1456056"/>
            <a:ext cx="9499601" cy="5499101"/>
          </a:xfrm>
          <a:prstGeom prst="rect">
            <a:avLst/>
          </a:prstGeom>
        </p:spPr>
      </p:pic>
      <p:pic>
        <p:nvPicPr>
          <p:cNvPr id="160" name="Wooden spoon in a bowl of risotto" descr="Wooden spoon in a bowl of risotto"/>
          <p:cNvPicPr>
            <a:picLocks noChangeAspect="0"/>
          </p:cNvPicPr>
          <p:nvPr>
            <p:ph type="pic" idx="22"/>
          </p:nvPr>
        </p:nvPicPr>
        <p:blipFill>
          <a:blip r:embed="rId3">
            <a:extLst/>
          </a:blip>
          <a:stretch>
            <a:fillRect/>
          </a:stretch>
        </p:blipFill>
        <p:spPr>
          <a:xfrm>
            <a:off x="14044348" y="7054850"/>
            <a:ext cx="9499601" cy="5499101"/>
          </a:xfrm>
          <a:prstGeom prst="rect">
            <a:avLst/>
          </a:prstGeom>
        </p:spPr>
      </p:pic>
      <p:sp>
        <p:nvSpPr>
          <p:cNvPr id="161" name="TextBox 1"/>
          <p:cNvSpPr txBox="1"/>
          <p:nvPr/>
        </p:nvSpPr>
        <p:spPr>
          <a:xfrm>
            <a:off x="1066142" y="3143747"/>
            <a:ext cx="12345715" cy="96787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73100" indent="-673100" algn="l" defTabSz="914400">
              <a:buClrTx/>
              <a:defRPr sz="4200">
                <a:solidFill>
                  <a:schemeClr val="accent6">
                    <a:hueOff val="-186402"/>
                    <a:lumOff val="-30311"/>
                  </a:schemeClr>
                </a:solidFill>
              </a:defRPr>
            </a:pPr>
            <a:r>
              <a:t>1.  Children are self-oriented &amp; curious(fantasy &amp;  reality are the same) - everything is alive</a:t>
            </a:r>
          </a:p>
          <a:p>
            <a:pPr marL="762000" indent="-762000" algn="l" defTabSz="914400">
              <a:buClrTx/>
              <a:defRPr sz="4200">
                <a:solidFill>
                  <a:schemeClr val="accent6">
                    <a:hueOff val="-186402"/>
                    <a:lumOff val="-30311"/>
                  </a:schemeClr>
                </a:solidFill>
              </a:defRPr>
            </a:pPr>
            <a:r>
              <a:t>2.  Make your expectations clear before you start, Repeat rules 3x, set specific limits on behavior (stay on the trail… do not pass the leader)</a:t>
            </a:r>
          </a:p>
          <a:p>
            <a:pPr algn="l" defTabSz="914400">
              <a:buClrTx/>
              <a:defRPr sz="4200">
                <a:solidFill>
                  <a:schemeClr val="accent6">
                    <a:hueOff val="-186402"/>
                    <a:lumOff val="-30311"/>
                  </a:schemeClr>
                </a:solidFill>
              </a:defRPr>
            </a:pPr>
            <a:r>
              <a:t>3.  Use play, fantasy and the senses, keep it simple</a:t>
            </a:r>
          </a:p>
          <a:p>
            <a:pPr algn="l" defTabSz="914400">
              <a:buClrTx/>
              <a:defRPr sz="4200">
                <a:solidFill>
                  <a:schemeClr val="accent6">
                    <a:hueOff val="-186402"/>
                    <a:lumOff val="-30311"/>
                  </a:schemeClr>
                </a:solidFill>
              </a:defRPr>
            </a:pPr>
            <a:r>
              <a:t>4.  Teenagers are loyal to each other.  Use this</a:t>
            </a:r>
          </a:p>
          <a:p>
            <a:pPr marL="774700" indent="-774700" algn="l" defTabSz="914400">
              <a:buClrTx/>
              <a:defRPr sz="4200">
                <a:solidFill>
                  <a:schemeClr val="accent6">
                    <a:hueOff val="-186402"/>
                    <a:lumOff val="-30311"/>
                  </a:schemeClr>
                </a:solidFill>
              </a:defRPr>
            </a:pPr>
            <a:r>
              <a:t>5. Give problem kids something to do (hold your papers, give out bird lists) </a:t>
            </a:r>
          </a:p>
          <a:p>
            <a:pPr marL="596900" indent="-596900" algn="l" defTabSz="914400">
              <a:buClrTx/>
              <a:defRPr sz="4200">
                <a:solidFill>
                  <a:schemeClr val="accent6">
                    <a:hueOff val="-186402"/>
                    <a:lumOff val="-30311"/>
                  </a:schemeClr>
                </a:solidFill>
              </a:defRPr>
            </a:pPr>
            <a:r>
              <a:t>6. Solicit expertise from your audience, if you find an expert assign them as co-leader or sweep.</a:t>
            </a:r>
          </a:p>
          <a:p>
            <a:pPr marL="596900" indent="-596900" algn="l" defTabSz="914400">
              <a:buClrTx/>
              <a:defRPr sz="4200">
                <a:solidFill>
                  <a:schemeClr val="accent6">
                    <a:hueOff val="-186402"/>
                    <a:lumOff val="-30311"/>
                  </a:schemeClr>
                </a:solidFill>
              </a:defRPr>
            </a:pPr>
            <a:r>
              <a:t>7. If you have a large group, create partners, a buddy system </a:t>
            </a:r>
          </a:p>
          <a:p>
            <a:pPr algn="l" defTabSz="914400">
              <a:buClrTx/>
              <a:defRPr b="1" sz="4200">
                <a:solidFill>
                  <a:schemeClr val="accent6">
                    <a:hueOff val="-186402"/>
                    <a:lumOff val="-30311"/>
                  </a:schemeClr>
                </a:solidFill>
              </a:defRPr>
            </a:pPr>
            <a:r>
              <a:t>Do not yell, wait for everyone to quiet down.</a:t>
            </a:r>
          </a:p>
        </p:txBody>
      </p:sp>
      <p:sp>
        <p:nvSpPr>
          <p:cNvPr id="162" name="Tips for School Trips"/>
          <p:cNvSpPr txBox="1"/>
          <p:nvPr>
            <p:ph type="title" idx="4294967295"/>
          </p:nvPr>
        </p:nvSpPr>
        <p:spPr>
          <a:xfrm>
            <a:off x="1706909" y="1523851"/>
            <a:ext cx="10052995" cy="1539404"/>
          </a:xfrm>
          <a:prstGeom prst="rect">
            <a:avLst/>
          </a:prstGeom>
        </p:spPr>
        <p:txBody>
          <a:bodyPr anchor="b"/>
          <a:lstStyle>
            <a:lvl1pPr defTabSz="511809">
              <a:defRPr sz="8308"/>
            </a:lvl1pPr>
          </a:lstStyle>
          <a:p>
            <a:pPr/>
            <a:r>
              <a:t>Tips for School Trips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Checklist: what to bring"/>
          <p:cNvSpPr txBox="1"/>
          <p:nvPr>
            <p:ph type="title"/>
          </p:nvPr>
        </p:nvSpPr>
        <p:spPr>
          <a:prstGeom prst="rect">
            <a:avLst/>
          </a:prstGeom>
        </p:spPr>
        <p:txBody>
          <a:bodyPr/>
          <a:lstStyle/>
          <a:p>
            <a:pPr/>
            <a:r>
              <a:t>Checklist: what to bring</a:t>
            </a:r>
          </a:p>
        </p:txBody>
      </p:sp>
      <p:sp>
        <p:nvSpPr>
          <p:cNvPr id="165" name="Binoculars, scopes, laser pointer…"/>
          <p:cNvSpPr txBox="1"/>
          <p:nvPr/>
        </p:nvSpPr>
        <p:spPr>
          <a:xfrm>
            <a:off x="751595" y="3794411"/>
            <a:ext cx="22498329" cy="6365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775411" indent="-775411" algn="l" defTabSz="330200">
              <a:lnSpc>
                <a:spcPct val="150000"/>
              </a:lnSpc>
              <a:buClrTx/>
              <a:buSzPct val="100000"/>
              <a:buAutoNum type="arabicPeriod" startAt="1"/>
              <a:defRPr sz="4560">
                <a:solidFill>
                  <a:srgbClr val="85604A"/>
                </a:solidFill>
              </a:defRPr>
            </a:pPr>
            <a:r>
              <a:t>Binoculars, scopes, laser pointer</a:t>
            </a:r>
          </a:p>
          <a:p>
            <a:pPr marL="775411" indent="-775411" algn="l" defTabSz="330200">
              <a:lnSpc>
                <a:spcPct val="150000"/>
              </a:lnSpc>
              <a:buClrTx/>
              <a:buSzPct val="100000"/>
              <a:buAutoNum type="arabicPeriod" startAt="1"/>
              <a:defRPr sz="4560">
                <a:solidFill>
                  <a:srgbClr val="85604A"/>
                </a:solidFill>
              </a:defRPr>
            </a:pPr>
            <a:r>
              <a:t>Insect spray, sunscreen, sunglasses, hat, water, snacks</a:t>
            </a:r>
          </a:p>
          <a:p>
            <a:pPr marL="775411" indent="-775411" algn="l" defTabSz="330200">
              <a:lnSpc>
                <a:spcPct val="150000"/>
              </a:lnSpc>
              <a:buClrTx/>
              <a:buSzPct val="100000"/>
              <a:buAutoNum type="arabicPeriod" startAt="1"/>
              <a:defRPr sz="4560">
                <a:solidFill>
                  <a:srgbClr val="85604A"/>
                </a:solidFill>
              </a:defRPr>
            </a:pPr>
            <a:r>
              <a:t>Dress for weather &amp; terrain conditions, protective gear, second set of clothes/shoes</a:t>
            </a:r>
          </a:p>
          <a:p>
            <a:pPr marL="775411" indent="-775411" algn="l" defTabSz="330200">
              <a:lnSpc>
                <a:spcPct val="150000"/>
              </a:lnSpc>
              <a:buClrTx/>
              <a:buSzPct val="100000"/>
              <a:buAutoNum type="arabicPeriod" startAt="1"/>
              <a:defRPr sz="4560">
                <a:solidFill>
                  <a:srgbClr val="85604A"/>
                </a:solidFill>
              </a:defRPr>
            </a:pPr>
            <a:r>
              <a:t>Iphone with apps, guide books, site maps, bird &amp; other species lists</a:t>
            </a:r>
          </a:p>
          <a:p>
            <a:pPr marL="775411" indent="-775411" algn="l" defTabSz="330200">
              <a:lnSpc>
                <a:spcPct val="150000"/>
              </a:lnSpc>
              <a:buClrTx/>
              <a:buSzPct val="100000"/>
              <a:buAutoNum type="arabicPeriod" startAt="1"/>
              <a:defRPr sz="4560">
                <a:solidFill>
                  <a:srgbClr val="85604A"/>
                </a:solidFill>
              </a:defRPr>
            </a:pPr>
            <a:r>
              <a:t>First aid kit, baking soda for fire ants, extra water</a:t>
            </a:r>
          </a:p>
          <a:p>
            <a:pPr marL="775411" indent="-775411" algn="l" defTabSz="330200">
              <a:lnSpc>
                <a:spcPct val="150000"/>
              </a:lnSpc>
              <a:buClrTx/>
              <a:buSzPct val="100000"/>
              <a:buAutoNum type="arabicPeriod" startAt="1"/>
              <a:defRPr sz="4560">
                <a:solidFill>
                  <a:srgbClr val="85604A"/>
                </a:solidFill>
              </a:defRPr>
            </a:pPr>
            <a:r>
              <a:t>PRAS waiver, incident report form, emergency contact info</a:t>
            </a:r>
          </a:p>
          <a:p>
            <a:pPr marL="775411" indent="-775411" algn="l" defTabSz="330200">
              <a:lnSpc>
                <a:spcPct val="150000"/>
              </a:lnSpc>
              <a:buClrTx/>
              <a:buSzPct val="100000"/>
              <a:buAutoNum type="arabicPeriod" startAt="1"/>
              <a:defRPr sz="4560">
                <a:solidFill>
                  <a:srgbClr val="85604A"/>
                </a:solidFill>
              </a:defRPr>
            </a:pPr>
            <a:r>
              <a:t>PRAS Brochure at the end &amp; thank them for coming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Waiver Form"/>
          <p:cNvSpPr txBox="1"/>
          <p:nvPr>
            <p:ph type="title"/>
          </p:nvPr>
        </p:nvSpPr>
        <p:spPr>
          <a:xfrm>
            <a:off x="1809435" y="1260632"/>
            <a:ext cx="8825742" cy="3327401"/>
          </a:xfrm>
          <a:prstGeom prst="rect">
            <a:avLst/>
          </a:prstGeom>
        </p:spPr>
        <p:txBody>
          <a:bodyPr/>
          <a:lstStyle/>
          <a:p>
            <a:pPr/>
            <a:r>
              <a:t>Waiver Form</a:t>
            </a:r>
          </a:p>
        </p:txBody>
      </p:sp>
      <p:pic>
        <p:nvPicPr>
          <p:cNvPr id="168" name="PRAS waiver.png" descr="PRAS waiver.png"/>
          <p:cNvPicPr>
            <a:picLocks noChangeAspect="0"/>
          </p:cNvPicPr>
          <p:nvPr/>
        </p:nvPicPr>
        <p:blipFill>
          <a:blip r:embed="rId2">
            <a:extLst/>
          </a:blip>
          <a:stretch>
            <a:fillRect/>
          </a:stretch>
        </p:blipFill>
        <p:spPr>
          <a:xfrm>
            <a:off x="14054317" y="781837"/>
            <a:ext cx="9131955" cy="12152326"/>
          </a:xfrm>
          <a:prstGeom prst="rect">
            <a:avLst/>
          </a:prstGeom>
        </p:spPr>
      </p:pic>
      <p:sp>
        <p:nvSpPr>
          <p:cNvPr id="169" name="Before you go down the trail, participants should read &amp;sign this form…"/>
          <p:cNvSpPr txBox="1"/>
          <p:nvPr/>
        </p:nvSpPr>
        <p:spPr>
          <a:xfrm>
            <a:off x="1675770" y="4563002"/>
            <a:ext cx="10795908" cy="7002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803528" indent="-803528" algn="l" defTabSz="784225">
              <a:buSzPct val="80000"/>
              <a:buFont typeface="Georgia"/>
              <a:buChar char="•"/>
              <a:defRPr sz="7029">
                <a:solidFill>
                  <a:srgbClr val="85604A"/>
                </a:solidFill>
              </a:defRPr>
            </a:pPr>
            <a:r>
              <a:t>Before you go down the trail, participants should read &amp;sign this form</a:t>
            </a:r>
          </a:p>
          <a:p>
            <a:pPr marL="803528" indent="-803528" algn="l" defTabSz="784225">
              <a:buSzPct val="80000"/>
              <a:buFont typeface="Georgia"/>
              <a:buChar char="•"/>
              <a:defRPr sz="7029">
                <a:solidFill>
                  <a:srgbClr val="85604A"/>
                </a:solidFill>
              </a:defRPr>
            </a:pPr>
            <a:r>
              <a:t>It can be passed around while you explain amenities and rules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 Shot 2022-11-11 at 4.49.09 PM.png" descr="Screen Shot 2022-11-11 at 4.49.09 PM.png"/>
          <p:cNvPicPr>
            <a:picLocks noChangeAspect="1"/>
          </p:cNvPicPr>
          <p:nvPr/>
        </p:nvPicPr>
        <p:blipFill>
          <a:blip r:embed="rId2">
            <a:extLst/>
          </a:blip>
          <a:stretch>
            <a:fillRect/>
          </a:stretch>
        </p:blipFill>
        <p:spPr>
          <a:xfrm>
            <a:off x="11490538" y="4041214"/>
            <a:ext cx="6381025" cy="4235360"/>
          </a:xfrm>
          <a:prstGeom prst="rect">
            <a:avLst/>
          </a:prstGeom>
          <a:ln w="12700">
            <a:miter lim="400000"/>
          </a:ln>
        </p:spPr>
      </p:pic>
      <p:sp>
        <p:nvSpPr>
          <p:cNvPr id="172" name="Incident Protocol"/>
          <p:cNvSpPr txBox="1"/>
          <p:nvPr>
            <p:ph type="title"/>
          </p:nvPr>
        </p:nvSpPr>
        <p:spPr>
          <a:xfrm>
            <a:off x="1778000" y="1104900"/>
            <a:ext cx="7936204" cy="1661498"/>
          </a:xfrm>
          <a:prstGeom prst="rect">
            <a:avLst/>
          </a:prstGeom>
        </p:spPr>
        <p:txBody>
          <a:bodyPr/>
          <a:lstStyle>
            <a:lvl1pPr defTabSz="602615">
              <a:defRPr sz="7738"/>
            </a:lvl1pPr>
          </a:lstStyle>
          <a:p>
            <a:pPr/>
            <a:r>
              <a:t>Incident Protocol</a:t>
            </a:r>
          </a:p>
        </p:txBody>
      </p:sp>
      <p:sp>
        <p:nvSpPr>
          <p:cNvPr id="173" name="Solicit if medically trained hiker is…"/>
          <p:cNvSpPr txBox="1"/>
          <p:nvPr/>
        </p:nvSpPr>
        <p:spPr>
          <a:xfrm>
            <a:off x="1227622" y="3388677"/>
            <a:ext cx="21928756" cy="8803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86104">
              <a:defRPr sz="3834">
                <a:solidFill>
                  <a:srgbClr val="85604A"/>
                </a:solidFill>
              </a:defRPr>
            </a:pPr>
            <a:r>
              <a:t> Solicit if medically trained hiker is </a:t>
            </a:r>
          </a:p>
          <a:p>
            <a:pPr algn="l" defTabSz="586104">
              <a:defRPr sz="3834">
                <a:solidFill>
                  <a:srgbClr val="85604A"/>
                </a:solidFill>
              </a:defRPr>
            </a:pPr>
            <a:r>
              <a:t>present to administer first aid, CPR </a:t>
            </a:r>
          </a:p>
          <a:p>
            <a:pPr algn="l" defTabSz="586104">
              <a:defRPr sz="3834">
                <a:solidFill>
                  <a:srgbClr val="85604A"/>
                </a:solidFill>
              </a:defRPr>
            </a:pPr>
            <a:r>
              <a:t>or facilitate necessary treatment.</a:t>
            </a:r>
          </a:p>
          <a:p>
            <a:pPr algn="l" defTabSz="586104">
              <a:defRPr sz="3834">
                <a:solidFill>
                  <a:srgbClr val="85604A"/>
                </a:solidFill>
              </a:defRPr>
            </a:pPr>
          </a:p>
          <a:p>
            <a:pPr algn="l" defTabSz="586104">
              <a:defRPr sz="3834">
                <a:solidFill>
                  <a:srgbClr val="85604A"/>
                </a:solidFill>
              </a:defRPr>
            </a:pPr>
            <a:r>
              <a:t>Determine if an ambulance is needed, </a:t>
            </a:r>
          </a:p>
          <a:p>
            <a:pPr algn="l" defTabSz="586104">
              <a:defRPr sz="3834">
                <a:solidFill>
                  <a:srgbClr val="85604A"/>
                </a:solidFill>
              </a:defRPr>
            </a:pPr>
            <a:r>
              <a:t>ask someone to call or go for help.</a:t>
            </a:r>
          </a:p>
          <a:p>
            <a:pPr algn="l" defTabSz="586104">
              <a:defRPr sz="3834">
                <a:solidFill>
                  <a:srgbClr val="85604A"/>
                </a:solidFill>
              </a:defRPr>
            </a:pPr>
          </a:p>
          <a:p>
            <a:pPr algn="l" defTabSz="586104">
              <a:defRPr sz="3834">
                <a:solidFill>
                  <a:srgbClr val="85604A"/>
                </a:solidFill>
              </a:defRPr>
            </a:pPr>
            <a:r>
              <a:t>Assess needs of injured, minimize </a:t>
            </a:r>
          </a:p>
          <a:p>
            <a:pPr algn="l" defTabSz="586104">
              <a:defRPr sz="3834">
                <a:solidFill>
                  <a:srgbClr val="85604A"/>
                </a:solidFill>
              </a:defRPr>
            </a:pPr>
            <a:r>
              <a:t>further injury resisting unnecessary more</a:t>
            </a:r>
          </a:p>
          <a:p>
            <a:pPr algn="l" defTabSz="586104">
              <a:defRPr sz="3834">
                <a:solidFill>
                  <a:srgbClr val="85604A"/>
                </a:solidFill>
              </a:defRPr>
            </a:pPr>
            <a:r>
              <a:t>harmful movement, create a circle of safety for crowd control, </a:t>
            </a:r>
          </a:p>
          <a:p>
            <a:pPr algn="l" defTabSz="586104">
              <a:defRPr sz="3834">
                <a:solidFill>
                  <a:srgbClr val="85604A"/>
                </a:solidFill>
              </a:defRPr>
            </a:pPr>
            <a:r>
              <a:t>attempt first aid or CPR and direct others.</a:t>
            </a:r>
          </a:p>
          <a:p>
            <a:pPr algn="l" defTabSz="586104">
              <a:defRPr sz="3834">
                <a:solidFill>
                  <a:srgbClr val="85604A"/>
                </a:solidFill>
              </a:defRPr>
            </a:pPr>
          </a:p>
          <a:p>
            <a:pPr algn="l" defTabSz="586104">
              <a:defRPr sz="3834">
                <a:solidFill>
                  <a:srgbClr val="85604A"/>
                </a:solidFill>
              </a:defRPr>
            </a:pPr>
            <a:r>
              <a:t>Complete an incident form while memory is fresh and contact insurance company.</a:t>
            </a:r>
          </a:p>
        </p:txBody>
      </p:sp>
      <p:pic>
        <p:nvPicPr>
          <p:cNvPr id="174" name="Screen Shot 2022-11-11 at 4.47.31 PM.png" descr="Screen Shot 2022-11-11 at 4.47.31 PM.png"/>
          <p:cNvPicPr>
            <a:picLocks noChangeAspect="1"/>
          </p:cNvPicPr>
          <p:nvPr/>
        </p:nvPicPr>
        <p:blipFill>
          <a:blip r:embed="rId3">
            <a:extLst/>
          </a:blip>
          <a:stretch>
            <a:fillRect/>
          </a:stretch>
        </p:blipFill>
        <p:spPr>
          <a:xfrm>
            <a:off x="16185697" y="657213"/>
            <a:ext cx="7165278" cy="6254774"/>
          </a:xfrm>
          <a:prstGeom prst="rect">
            <a:avLst/>
          </a:prstGeom>
          <a:ln w="12700">
            <a:miter lim="400000"/>
          </a:ln>
        </p:spPr>
      </p:pic>
      <p:pic>
        <p:nvPicPr>
          <p:cNvPr id="175" name="Screen Shot 2022-11-11 at 4.48.52 PM.png" descr="Screen Shot 2022-11-11 at 4.48.52 PM.png"/>
          <p:cNvPicPr>
            <a:picLocks noChangeAspect="1"/>
          </p:cNvPicPr>
          <p:nvPr/>
        </p:nvPicPr>
        <p:blipFill>
          <a:blip r:embed="rId4">
            <a:extLst/>
          </a:blip>
          <a:stretch>
            <a:fillRect/>
          </a:stretch>
        </p:blipFill>
        <p:spPr>
          <a:xfrm>
            <a:off x="16184432" y="6912219"/>
            <a:ext cx="7167807" cy="342938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TextBox 3"/>
          <p:cNvSpPr txBox="1"/>
          <p:nvPr/>
        </p:nvSpPr>
        <p:spPr>
          <a:xfrm>
            <a:off x="947908" y="1970308"/>
            <a:ext cx="11451195" cy="84627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defRPr sz="3500">
                <a:solidFill>
                  <a:schemeClr val="accent6">
                    <a:hueOff val="-71849"/>
                    <a:satOff val="-6256"/>
                    <a:lumOff val="-14117"/>
                  </a:schemeClr>
                </a:solidFill>
              </a:defRPr>
            </a:pPr>
            <a:r>
              <a:t>Marketing: Use appealing highlights of past experiences at site or current reports of locals or ebird observations</a:t>
            </a:r>
          </a:p>
          <a:p>
            <a:pPr algn="l" defTabSz="914400">
              <a:defRPr sz="3500">
                <a:solidFill>
                  <a:schemeClr val="accent6">
                    <a:hueOff val="-71849"/>
                    <a:satOff val="-6256"/>
                    <a:lumOff val="-14117"/>
                  </a:schemeClr>
                </a:solidFill>
              </a:defRPr>
            </a:pPr>
            <a:r>
              <a:t>Flyers:</a:t>
            </a:r>
          </a:p>
          <a:p>
            <a:pPr marL="400050" indent="-400050" algn="l" defTabSz="914400">
              <a:buSzPct val="80000"/>
              <a:buFont typeface="Georgia"/>
              <a:buChar char="•"/>
              <a:defRPr sz="3500">
                <a:solidFill>
                  <a:schemeClr val="accent6">
                    <a:hueOff val="-71849"/>
                    <a:satOff val="-6256"/>
                    <a:lumOff val="-14117"/>
                  </a:schemeClr>
                </a:solidFill>
              </a:defRPr>
            </a:pPr>
            <a:r>
              <a:t>Logistics: time, place, location, travel directions, carpooling, duration of trip, (fees, if any)</a:t>
            </a:r>
          </a:p>
          <a:p>
            <a:pPr marL="400050" indent="-400050" algn="l" defTabSz="914400">
              <a:buSzPct val="80000"/>
              <a:buFont typeface="Georgia"/>
              <a:buChar char="•"/>
              <a:defRPr sz="3500">
                <a:solidFill>
                  <a:schemeClr val="accent6">
                    <a:hueOff val="-71849"/>
                    <a:satOff val="-6256"/>
                    <a:lumOff val="-14117"/>
                  </a:schemeClr>
                </a:solidFill>
              </a:defRPr>
            </a:pPr>
          </a:p>
          <a:p>
            <a:pPr marL="400050" indent="-400050" algn="l" defTabSz="914400">
              <a:buSzPct val="80000"/>
              <a:buFont typeface="Georgia"/>
              <a:buChar char="•"/>
              <a:defRPr sz="3500">
                <a:solidFill>
                  <a:schemeClr val="accent6">
                    <a:hueOff val="-71849"/>
                    <a:satOff val="-6256"/>
                    <a:lumOff val="-14117"/>
                  </a:schemeClr>
                </a:solidFill>
              </a:defRPr>
            </a:pPr>
            <a:r>
              <a:t>Contact information: phone, email, website calendar, social or printed media, where to look for updates or changes</a:t>
            </a:r>
          </a:p>
          <a:p>
            <a:pPr marL="400050" indent="-400050" algn="l" defTabSz="914400">
              <a:buSzPct val="80000"/>
              <a:buFont typeface="Georgia"/>
              <a:buChar char="•"/>
              <a:defRPr sz="3500">
                <a:solidFill>
                  <a:schemeClr val="accent6">
                    <a:hueOff val="-71849"/>
                    <a:satOff val="-6256"/>
                    <a:lumOff val="-14117"/>
                  </a:schemeClr>
                </a:solidFill>
              </a:defRPr>
            </a:pPr>
          </a:p>
          <a:p>
            <a:pPr marL="400050" indent="-400050" algn="l" defTabSz="914400">
              <a:buSzPct val="80000"/>
              <a:buFont typeface="Georgia"/>
              <a:buChar char="•"/>
              <a:defRPr sz="3500">
                <a:solidFill>
                  <a:schemeClr val="accent6">
                    <a:hueOff val="-71849"/>
                    <a:satOff val="-6256"/>
                    <a:lumOff val="-14117"/>
                  </a:schemeClr>
                </a:solidFill>
              </a:defRPr>
            </a:pPr>
            <a:r>
              <a:t>Site description: easy/moderate/difficulty hiking, current conditions (wet, sandy, etc.).</a:t>
            </a:r>
          </a:p>
          <a:p>
            <a:pPr marL="400050" indent="-400050" algn="l" defTabSz="914400">
              <a:buSzPct val="80000"/>
              <a:buFont typeface="Georgia"/>
              <a:buChar char="•"/>
              <a:defRPr sz="3500">
                <a:solidFill>
                  <a:schemeClr val="accent6">
                    <a:hueOff val="-71849"/>
                    <a:satOff val="-6256"/>
                    <a:lumOff val="-14117"/>
                  </a:schemeClr>
                </a:solidFill>
              </a:defRPr>
            </a:pPr>
          </a:p>
          <a:p>
            <a:pPr marL="400050" indent="-400050" algn="l" defTabSz="914400">
              <a:buSzPct val="80000"/>
              <a:buFont typeface="Georgia"/>
              <a:buChar char="•"/>
              <a:defRPr sz="3500">
                <a:solidFill>
                  <a:schemeClr val="accent6">
                    <a:hueOff val="-71849"/>
                    <a:satOff val="-6256"/>
                    <a:lumOff val="-14117"/>
                  </a:schemeClr>
                </a:solidFill>
              </a:defRPr>
            </a:pPr>
            <a:r>
              <a:t>What to bring/wear: sunscreen, hat, shoes, snack, water</a:t>
            </a:r>
          </a:p>
        </p:txBody>
      </p:sp>
      <p:pic>
        <p:nvPicPr>
          <p:cNvPr id="124" name="aud_florida-audubon_cli-2019-assembly_gainesville_photo-luke-franke_097-1200.gif" descr="aud_florida-audubon_cli-2019-assembly_gainesville_photo-luke-franke_097-1200.gif"/>
          <p:cNvPicPr>
            <a:picLocks noChangeAspect="0"/>
          </p:cNvPicPr>
          <p:nvPr/>
        </p:nvPicPr>
        <p:blipFill>
          <a:blip r:embed="rId2">
            <a:extLst/>
          </a:blip>
          <a:stretch>
            <a:fillRect/>
          </a:stretch>
        </p:blipFill>
        <p:spPr>
          <a:xfrm>
            <a:off x="13531541" y="1193571"/>
            <a:ext cx="8999496" cy="8758622"/>
          </a:xfrm>
          <a:prstGeom prst="rect">
            <a:avLst/>
          </a:prstGeom>
          <a:effectLst>
            <a:outerShdw sx="100000" sy="100000" kx="0" ky="0" algn="b" rotWithShape="0" blurRad="190500" dist="12700" dir="5400000">
              <a:srgbClr val="000000"/>
            </a:outerShdw>
          </a:effectLst>
        </p:spPr>
      </p:pic>
      <p:grpSp>
        <p:nvGrpSpPr>
          <p:cNvPr id="127" name="Tip: if you use onsite guides, state their name &amp; title, provide a little background on them, their expertise or speciality &amp; if they are the site manager. Indicate the management agency that oversees the property.…"/>
          <p:cNvGrpSpPr/>
          <p:nvPr/>
        </p:nvGrpSpPr>
        <p:grpSpPr>
          <a:xfrm>
            <a:off x="1033540" y="10503527"/>
            <a:ext cx="22316920" cy="1932737"/>
            <a:chOff x="0" y="0"/>
            <a:chExt cx="22316918" cy="1932735"/>
          </a:xfrm>
        </p:grpSpPr>
        <p:sp>
          <p:nvSpPr>
            <p:cNvPr id="126" name="Tip: if you use onsite guides, state their name &amp; title, provide a little background on them, their expertise or speciality &amp; if they are the site manager. Indicate the management agency that oversees the property.…"/>
            <p:cNvSpPr txBox="1"/>
            <p:nvPr/>
          </p:nvSpPr>
          <p:spPr>
            <a:xfrm>
              <a:off x="50800" y="50800"/>
              <a:ext cx="22215319" cy="1831136"/>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defTabSz="914400">
                <a:defRPr sz="3400">
                  <a:solidFill>
                    <a:schemeClr val="accent6">
                      <a:hueOff val="-71849"/>
                      <a:satOff val="-6256"/>
                      <a:lumOff val="-14117"/>
                    </a:schemeClr>
                  </a:solidFill>
                </a:defRPr>
              </a:pPr>
              <a:r>
                <a:t>Tip: if you use onsite guides, state their name &amp; title, provide a little background on them, their expertise or speciality &amp; if they are the site manager. Indicate the management agency that oversees the property. </a:t>
              </a:r>
            </a:p>
            <a:p>
              <a:pPr algn="l" defTabSz="914400">
                <a:defRPr sz="3400">
                  <a:solidFill>
                    <a:schemeClr val="accent6">
                      <a:hueOff val="-71849"/>
                      <a:satOff val="-6256"/>
                      <a:lumOff val="-14117"/>
                    </a:schemeClr>
                  </a:solidFill>
                </a:defRPr>
              </a:pPr>
              <a:r>
                <a:t>Ask how PRAS leaders can be of assistance.  Don’t forget to thank them, if they guide the trip.</a:t>
              </a:r>
            </a:p>
          </p:txBody>
        </p:sp>
        <p:pic>
          <p:nvPicPr>
            <p:cNvPr id="125" name="Tip: if you use onsite guides, state their name &amp; title, provide a little background on them, their expertise or speciality &amp; if they are the site manager. Indicate the management agency that oversees the property.… Tip: if you use onsite guides, state t" descr="Tip: if you use onsite guides, state their name &amp; title, provide a little background on them, their expertise or speciality &amp; if they are the site manager. Indicate the management agency that oversees the property.… Tip: if you use onsite guides, state their name &amp; title, provide a little background on them, their expertise or speciality &amp; if they are the site manager. Indicate the management agency that oversees the property. Ask how PRAS leaders can be of assistance.  Don’t forget to thank them, if they guide the trip."/>
            <p:cNvPicPr>
              <a:picLocks noChangeAspect="0"/>
            </p:cNvPicPr>
            <p:nvPr/>
          </p:nvPicPr>
          <p:blipFill>
            <a:blip r:embed="rId3">
              <a:extLst/>
            </a:blip>
            <a:stretch>
              <a:fillRect/>
            </a:stretch>
          </p:blipFill>
          <p:spPr>
            <a:xfrm>
              <a:off x="0" y="0"/>
              <a:ext cx="22316919" cy="1932736"/>
            </a:xfrm>
            <a:prstGeom prst="rect">
              <a:avLst/>
            </a:prstGeom>
            <a:effectLst/>
          </p:spPr>
        </p:pic>
      </p:grpSp>
      <p:sp>
        <p:nvSpPr>
          <p:cNvPr id="128" name="Publicity &amp; Advertisement"/>
          <p:cNvSpPr txBox="1"/>
          <p:nvPr/>
        </p:nvSpPr>
        <p:spPr>
          <a:xfrm>
            <a:off x="2407351" y="653958"/>
            <a:ext cx="9006244" cy="10361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900"/>
            </a:lvl1pPr>
          </a:lstStyle>
          <a:p>
            <a:pPr/>
            <a:r>
              <a:t>Publicity &amp; Advertisement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Pre Planning Tips"/>
          <p:cNvSpPr txBox="1"/>
          <p:nvPr>
            <p:ph type="title"/>
          </p:nvPr>
        </p:nvSpPr>
        <p:spPr>
          <a:xfrm>
            <a:off x="567908" y="373557"/>
            <a:ext cx="8662271" cy="2510973"/>
          </a:xfrm>
          <a:prstGeom prst="rect">
            <a:avLst/>
          </a:prstGeom>
        </p:spPr>
        <p:txBody>
          <a:bodyPr/>
          <a:lstStyle>
            <a:lvl1pPr defTabSz="610870">
              <a:defRPr sz="8288"/>
            </a:lvl1pPr>
          </a:lstStyle>
          <a:p>
            <a:pPr/>
            <a:r>
              <a:t>Pre Planning Tips</a:t>
            </a:r>
          </a:p>
        </p:txBody>
      </p:sp>
      <p:sp>
        <p:nvSpPr>
          <p:cNvPr id="131" name="TextBox 1"/>
          <p:cNvSpPr txBox="1"/>
          <p:nvPr/>
        </p:nvSpPr>
        <p:spPr>
          <a:xfrm>
            <a:off x="9361292" y="1216170"/>
            <a:ext cx="13830737" cy="135359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just" defTabSz="914400">
              <a:lnSpc>
                <a:spcPct val="150000"/>
              </a:lnSpc>
              <a:buClr>
                <a:srgbClr val="000000"/>
              </a:buClr>
              <a:buSzPct val="100000"/>
              <a:buAutoNum type="arabicPeriod" startAt="1"/>
              <a:defRPr sz="4100">
                <a:solidFill>
                  <a:schemeClr val="accent6">
                    <a:hueOff val="-71849"/>
                    <a:satOff val="-6256"/>
                    <a:lumOff val="-14117"/>
                  </a:schemeClr>
                </a:solidFill>
              </a:defRPr>
            </a:pPr>
            <a:r>
              <a:t>Scout the location prior to the walk date.  Arrange for updates so you can be flexible to changes in weather forecasts &amp; environmental conditions</a:t>
            </a:r>
          </a:p>
          <a:p>
            <a:pPr marL="457200" indent="-457200" algn="just" defTabSz="914400">
              <a:lnSpc>
                <a:spcPct val="150000"/>
              </a:lnSpc>
              <a:buClr>
                <a:srgbClr val="000000"/>
              </a:buClr>
              <a:buSzPct val="100000"/>
              <a:buAutoNum type="arabicPeriod" startAt="1"/>
              <a:defRPr sz="4100">
                <a:solidFill>
                  <a:schemeClr val="accent6">
                    <a:hueOff val="-71849"/>
                    <a:satOff val="-6256"/>
                    <a:lumOff val="-14117"/>
                  </a:schemeClr>
                </a:solidFill>
              </a:defRPr>
            </a:pPr>
            <a:r>
              <a:t>Plan to arrive early &amp; start on time.</a:t>
            </a:r>
          </a:p>
          <a:p>
            <a:pPr marL="457200" indent="-457200" algn="just" defTabSz="914400">
              <a:lnSpc>
                <a:spcPct val="150000"/>
              </a:lnSpc>
              <a:buClr>
                <a:srgbClr val="000000"/>
              </a:buClr>
              <a:buSzPct val="100000"/>
              <a:buAutoNum type="arabicPeriod" startAt="1"/>
              <a:defRPr sz="4100">
                <a:solidFill>
                  <a:schemeClr val="accent6">
                    <a:hueOff val="-71849"/>
                    <a:satOff val="-6256"/>
                    <a:lumOff val="-14117"/>
                  </a:schemeClr>
                </a:solidFill>
              </a:defRPr>
            </a:pPr>
            <a:r>
              <a:t>Plan round trips – so you can return to the same spot.  If someone cannot complete the walk, choose a good turning around midpoint or plan to bring an assistant to escort individuals back to the starting point.</a:t>
            </a:r>
          </a:p>
          <a:p>
            <a:pPr marL="457200" indent="-457200" algn="just" defTabSz="914400">
              <a:lnSpc>
                <a:spcPct val="150000"/>
              </a:lnSpc>
              <a:buClr>
                <a:srgbClr val="000000"/>
              </a:buClr>
              <a:buSzPct val="100000"/>
              <a:buAutoNum type="arabicPeriod" startAt="1"/>
              <a:defRPr sz="4100">
                <a:solidFill>
                  <a:schemeClr val="accent6">
                    <a:hueOff val="-71849"/>
                    <a:satOff val="-6256"/>
                    <a:lumOff val="-14117"/>
                  </a:schemeClr>
                </a:solidFill>
              </a:defRPr>
            </a:pPr>
            <a:r>
              <a:t>Pick “talking stops” wisely, each should have a purpose, be brief.  Be sensitive to the pace of your participants, wait for gatherings to say important facts, add spots for participants needing rest. Practice &amp; time your talks.</a:t>
            </a:r>
          </a:p>
          <a:p>
            <a:pPr algn="just" defTabSz="914400">
              <a:lnSpc>
                <a:spcPct val="150000"/>
              </a:lnSpc>
              <a:defRPr sz="4100">
                <a:solidFill>
                  <a:schemeClr val="accent6">
                    <a:hueOff val="-71849"/>
                    <a:satOff val="-6256"/>
                    <a:lumOff val="-14117"/>
                  </a:schemeClr>
                </a:solidFill>
              </a:defRPr>
            </a:pPr>
          </a:p>
        </p:txBody>
      </p:sp>
      <p:pic>
        <p:nvPicPr>
          <p:cNvPr id="132" name="120866556_2837811393108600_8242316331775549388_n.jpg" descr="120866556_2837811393108600_8242316331775549388_n.jpg"/>
          <p:cNvPicPr>
            <a:picLocks noChangeAspect="0"/>
          </p:cNvPicPr>
          <p:nvPr/>
        </p:nvPicPr>
        <p:blipFill>
          <a:blip r:embed="rId2">
            <a:extLst/>
          </a:blip>
          <a:stretch>
            <a:fillRect/>
          </a:stretch>
        </p:blipFill>
        <p:spPr>
          <a:xfrm>
            <a:off x="1162920" y="3008974"/>
            <a:ext cx="6619162" cy="8808617"/>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If you are the site  guide,"/>
          <p:cNvSpPr txBox="1"/>
          <p:nvPr>
            <p:ph type="title"/>
          </p:nvPr>
        </p:nvSpPr>
        <p:spPr>
          <a:xfrm>
            <a:off x="577202" y="1106492"/>
            <a:ext cx="10546441" cy="1908925"/>
          </a:xfrm>
          <a:prstGeom prst="rect">
            <a:avLst/>
          </a:prstGeom>
        </p:spPr>
        <p:txBody>
          <a:bodyPr/>
          <a:lstStyle>
            <a:lvl1pPr defTabSz="577850">
              <a:defRPr sz="7419"/>
            </a:lvl1pPr>
          </a:lstStyle>
          <a:p>
            <a:pPr/>
            <a:r>
              <a:t>If you are the site  guide, </a:t>
            </a:r>
          </a:p>
        </p:txBody>
      </p:sp>
      <p:sp>
        <p:nvSpPr>
          <p:cNvPr id="135" name="TextBox 1"/>
          <p:cNvSpPr txBox="1"/>
          <p:nvPr/>
        </p:nvSpPr>
        <p:spPr>
          <a:xfrm>
            <a:off x="11703887" y="874827"/>
            <a:ext cx="11619776" cy="119663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03504" indent="-603504" algn="l" defTabSz="914400">
              <a:buClrTx/>
              <a:buSzPct val="100000"/>
              <a:buAutoNum type="arabicPeriod" startAt="1"/>
              <a:defRPr sz="3200">
                <a:solidFill>
                  <a:schemeClr val="accent6">
                    <a:hueOff val="-71849"/>
                    <a:satOff val="-6256"/>
                    <a:lumOff val="-14117"/>
                  </a:schemeClr>
                </a:solidFill>
              </a:defRPr>
            </a:pPr>
            <a:r>
              <a:t>Introduce organization &amp; yourself with a brief background</a:t>
            </a:r>
          </a:p>
          <a:p>
            <a:pPr algn="l" defTabSz="914400">
              <a:defRPr sz="3200">
                <a:solidFill>
                  <a:schemeClr val="accent6">
                    <a:hueOff val="-71849"/>
                    <a:satOff val="-6256"/>
                    <a:lumOff val="-14117"/>
                  </a:schemeClr>
                </a:solidFill>
              </a:defRPr>
            </a:pPr>
          </a:p>
          <a:p>
            <a:pPr marL="603504" indent="-603504" algn="l" defTabSz="914400">
              <a:buClrTx/>
              <a:buSzPct val="100000"/>
              <a:buAutoNum type="arabicPeriod" startAt="2"/>
              <a:defRPr sz="3200">
                <a:solidFill>
                  <a:schemeClr val="accent6">
                    <a:hueOff val="-71849"/>
                    <a:satOff val="-6256"/>
                    <a:lumOff val="-14117"/>
                  </a:schemeClr>
                </a:solidFill>
              </a:defRPr>
            </a:pPr>
            <a:r>
              <a:t>Describe facility amenities, parking, show site map.  What to carry/wear sunscreen, hat, shoes, snack, water.</a:t>
            </a:r>
          </a:p>
          <a:p>
            <a:pPr marL="698500" indent="-698500" algn="l" defTabSz="914400">
              <a:buClrTx/>
              <a:defRPr sz="3200">
                <a:solidFill>
                  <a:schemeClr val="accent6">
                    <a:hueOff val="-71849"/>
                    <a:satOff val="-6256"/>
                    <a:lumOff val="-14117"/>
                  </a:schemeClr>
                </a:solidFill>
              </a:defRPr>
            </a:pPr>
          </a:p>
          <a:p>
            <a:pPr marL="571500" indent="-571500" algn="l" defTabSz="914400">
              <a:buClrTx/>
              <a:defRPr sz="3200">
                <a:solidFill>
                  <a:schemeClr val="accent6">
                    <a:hueOff val="-71849"/>
                    <a:satOff val="-6256"/>
                    <a:lumOff val="-14117"/>
                  </a:schemeClr>
                </a:solidFill>
              </a:defRPr>
            </a:pPr>
            <a:r>
              <a:t>3.  Explain trail conditions, easy/moderate/difficulty hiking, wet, sandy, etc. possible hazards and duration of trip.</a:t>
            </a:r>
          </a:p>
          <a:p>
            <a:pPr algn="l" defTabSz="914400">
              <a:buClrTx/>
              <a:defRPr sz="3200">
                <a:solidFill>
                  <a:schemeClr val="accent6">
                    <a:hueOff val="-71849"/>
                    <a:satOff val="-6256"/>
                    <a:lumOff val="-14117"/>
                  </a:schemeClr>
                </a:solidFill>
              </a:defRPr>
            </a:pPr>
          </a:p>
          <a:p>
            <a:pPr algn="l" defTabSz="914400">
              <a:buClrTx/>
              <a:defRPr sz="3200">
                <a:solidFill>
                  <a:schemeClr val="accent6">
                    <a:hueOff val="-71849"/>
                    <a:satOff val="-6256"/>
                    <a:lumOff val="-14117"/>
                  </a:schemeClr>
                </a:solidFill>
              </a:defRPr>
            </a:pPr>
            <a:r>
              <a:t>4.  Know your audience beforehand or ask them upfront</a:t>
            </a:r>
          </a:p>
          <a:p>
            <a:pPr lvl="2" algn="l" defTabSz="914400">
              <a:buClrTx/>
              <a:defRPr sz="3200">
                <a:solidFill>
                  <a:schemeClr val="accent6">
                    <a:hueOff val="-71849"/>
                    <a:satOff val="-6256"/>
                    <a:lumOff val="-14117"/>
                  </a:schemeClr>
                </a:solidFill>
              </a:defRPr>
            </a:pPr>
            <a:r>
              <a:t>	a.  New members - what do you want or expect to see</a:t>
            </a:r>
          </a:p>
          <a:p>
            <a:pPr lvl="2" algn="l" defTabSz="914400">
              <a:buClrTx/>
              <a:defRPr sz="3200">
                <a:solidFill>
                  <a:schemeClr val="accent6">
                    <a:hueOff val="-71849"/>
                    <a:satOff val="-6256"/>
                    <a:lumOff val="-14117"/>
                  </a:schemeClr>
                </a:solidFill>
              </a:defRPr>
            </a:pPr>
            <a:r>
              <a:t>	b.  Adults, teenagers &amp; children - use age level appeal</a:t>
            </a:r>
          </a:p>
          <a:p>
            <a:pPr lvl="2" algn="l" defTabSz="914400">
              <a:buClrTx/>
              <a:defRPr sz="3200">
                <a:solidFill>
                  <a:schemeClr val="accent6">
                    <a:hueOff val="-71849"/>
                    <a:satOff val="-6256"/>
                    <a:lumOff val="-14117"/>
                  </a:schemeClr>
                </a:solidFill>
              </a:defRPr>
            </a:pPr>
            <a:r>
              <a:t>        c.  Ask for experts in the group or levels of knowledge</a:t>
            </a:r>
          </a:p>
          <a:p>
            <a:pPr lvl="2" algn="l" defTabSz="914400">
              <a:buClrTx/>
              <a:defRPr sz="3200">
                <a:solidFill>
                  <a:schemeClr val="accent6">
                    <a:hueOff val="-71849"/>
                    <a:satOff val="-6256"/>
                    <a:lumOff val="-14117"/>
                  </a:schemeClr>
                </a:solidFill>
              </a:defRPr>
            </a:pPr>
          </a:p>
          <a:p>
            <a:pPr lvl="2" marL="571500" indent="-571500" algn="l" defTabSz="914400">
              <a:buClrTx/>
              <a:defRPr sz="3200">
                <a:solidFill>
                  <a:schemeClr val="accent6">
                    <a:hueOff val="-71849"/>
                    <a:satOff val="-6256"/>
                    <a:lumOff val="-14117"/>
                  </a:schemeClr>
                </a:solidFill>
              </a:defRPr>
            </a:pPr>
            <a:r>
              <a:t>5.  Inform your group of interesting current ebird observations and/or use the knowledge of any locals who are present</a:t>
            </a:r>
          </a:p>
          <a:p>
            <a:pPr lvl="2" algn="l" defTabSz="914400">
              <a:buClrTx/>
              <a:defRPr sz="3200">
                <a:solidFill>
                  <a:schemeClr val="accent6">
                    <a:hueOff val="-71849"/>
                    <a:satOff val="-6256"/>
                    <a:lumOff val="-14117"/>
                  </a:schemeClr>
                </a:solidFill>
              </a:defRPr>
            </a:pPr>
          </a:p>
          <a:p>
            <a:pPr lvl="2" marL="990600" indent="-990600" algn="l" defTabSz="914400">
              <a:buClrTx/>
              <a:defRPr sz="3200">
                <a:solidFill>
                  <a:schemeClr val="accent6">
                    <a:hueOff val="-71849"/>
                    <a:satOff val="-6256"/>
                    <a:lumOff val="-14117"/>
                  </a:schemeClr>
                </a:solidFill>
              </a:defRPr>
            </a:pPr>
            <a:r>
              <a:t>6.  Describe the highlights of the site at various stops</a:t>
            </a:r>
          </a:p>
          <a:p>
            <a:pPr lvl="2" marL="1282700" indent="-1282700" algn="l" defTabSz="914400">
              <a:buClrTx/>
              <a:defRPr sz="3200">
                <a:solidFill>
                  <a:schemeClr val="accent6">
                    <a:hueOff val="-71849"/>
                    <a:satOff val="-6256"/>
                    <a:lumOff val="-14117"/>
                  </a:schemeClr>
                </a:solidFill>
              </a:defRPr>
            </a:pPr>
            <a:r>
              <a:t>         a.  Indicate the ecosystems along the trails</a:t>
            </a:r>
          </a:p>
          <a:p>
            <a:pPr lvl="2" marL="1282700" indent="-1282700" algn="l" defTabSz="914400">
              <a:buClrTx/>
              <a:defRPr sz="3200">
                <a:solidFill>
                  <a:schemeClr val="accent6">
                    <a:hueOff val="-71849"/>
                    <a:satOff val="-6256"/>
                    <a:lumOff val="-14117"/>
                  </a:schemeClr>
                </a:solidFill>
              </a:defRPr>
            </a:pPr>
            <a:r>
              <a:t>         b.  Are there any rare animals, insects or plants</a:t>
            </a:r>
          </a:p>
          <a:p>
            <a:pPr lvl="2" marL="1524000" indent="-1524000" algn="l" defTabSz="914400">
              <a:buClrTx/>
              <a:defRPr sz="3200">
                <a:solidFill>
                  <a:schemeClr val="accent6">
                    <a:hueOff val="-71849"/>
                    <a:satOff val="-6256"/>
                    <a:lumOff val="-14117"/>
                  </a:schemeClr>
                </a:solidFill>
              </a:defRPr>
            </a:pPr>
            <a:r>
              <a:t>         c.  Are there any unique niches, are local bird populations stable, at risk, any conservation threats: lack of fire/controlled burns, adjacent land uses, urban sprawl, climate change impacts. </a:t>
            </a:r>
          </a:p>
        </p:txBody>
      </p:sp>
      <p:pic>
        <p:nvPicPr>
          <p:cNvPr id="136" name="10869497_1601875756702176_447565356680411209_o.jpg" descr="10869497_1601875756702176_447565356680411209_o.jpg"/>
          <p:cNvPicPr>
            <a:picLocks noChangeAspect="0"/>
          </p:cNvPicPr>
          <p:nvPr/>
        </p:nvPicPr>
        <p:blipFill>
          <a:blip r:embed="rId2">
            <a:extLst/>
          </a:blip>
          <a:stretch>
            <a:fillRect/>
          </a:stretch>
        </p:blipFill>
        <p:spPr>
          <a:xfrm>
            <a:off x="577202" y="3360313"/>
            <a:ext cx="10546441" cy="6995374"/>
          </a:xfrm>
          <a:prstGeom prst="rect">
            <a:avLst/>
          </a:prstGeom>
        </p:spPr>
      </p:pic>
      <p:sp>
        <p:nvSpPr>
          <p:cNvPr id="137" name="Remember your sense of humor"/>
          <p:cNvSpPr txBox="1"/>
          <p:nvPr/>
        </p:nvSpPr>
        <p:spPr>
          <a:xfrm>
            <a:off x="840783" y="10611953"/>
            <a:ext cx="10546442" cy="19089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437514">
              <a:defRPr sz="5617">
                <a:solidFill>
                  <a:srgbClr val="85604A"/>
                </a:solidFill>
              </a:defRPr>
            </a:lvl1pPr>
          </a:lstStyle>
          <a:p>
            <a:pPr/>
            <a:r>
              <a:t>Remember your sense of humor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More site guide tips:"/>
          <p:cNvSpPr txBox="1"/>
          <p:nvPr>
            <p:ph type="title"/>
          </p:nvPr>
        </p:nvSpPr>
        <p:spPr>
          <a:xfrm>
            <a:off x="671989" y="918028"/>
            <a:ext cx="12489693" cy="2665002"/>
          </a:xfrm>
          <a:prstGeom prst="rect">
            <a:avLst/>
          </a:prstGeom>
        </p:spPr>
        <p:txBody>
          <a:bodyPr/>
          <a:lstStyle/>
          <a:p>
            <a:pPr/>
            <a:r>
              <a:t>More site guide tips:</a:t>
            </a:r>
          </a:p>
        </p:txBody>
      </p:sp>
      <p:sp>
        <p:nvSpPr>
          <p:cNvPr id="140" name="TextBox 1"/>
          <p:cNvSpPr txBox="1"/>
          <p:nvPr/>
        </p:nvSpPr>
        <p:spPr>
          <a:xfrm>
            <a:off x="921846" y="3129801"/>
            <a:ext cx="21109034" cy="104972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defRPr sz="4600">
                <a:solidFill>
                  <a:schemeClr val="accent6">
                    <a:hueOff val="-71849"/>
                    <a:satOff val="-6256"/>
                    <a:lumOff val="-14117"/>
                  </a:schemeClr>
                </a:solidFill>
              </a:defRPr>
            </a:pPr>
            <a:r>
              <a:t>7. Allow for late comers by planning </a:t>
            </a:r>
          </a:p>
          <a:p>
            <a:pPr algn="l" defTabSz="914400">
              <a:defRPr sz="4600">
                <a:solidFill>
                  <a:schemeClr val="accent6">
                    <a:hueOff val="-71849"/>
                    <a:satOff val="-6256"/>
                    <a:lumOff val="-14117"/>
                  </a:schemeClr>
                </a:solidFill>
              </a:defRPr>
            </a:pPr>
            <a:r>
              <a:t>your first quick stop near the start.</a:t>
            </a:r>
          </a:p>
          <a:p>
            <a:pPr algn="l" defTabSz="914400">
              <a:defRPr sz="4600">
                <a:solidFill>
                  <a:schemeClr val="accent6">
                    <a:hueOff val="-71849"/>
                    <a:satOff val="-6256"/>
                    <a:lumOff val="-14117"/>
                  </a:schemeClr>
                </a:solidFill>
              </a:defRPr>
            </a:pPr>
          </a:p>
          <a:p>
            <a:pPr algn="l" defTabSz="914400">
              <a:defRPr sz="4600">
                <a:solidFill>
                  <a:schemeClr val="accent6">
                    <a:hueOff val="-71849"/>
                    <a:satOff val="-6256"/>
                    <a:lumOff val="-14117"/>
                  </a:schemeClr>
                </a:solidFill>
              </a:defRPr>
            </a:pPr>
            <a:r>
              <a:t>8.  Ask someone to use the ebird app.</a:t>
            </a:r>
          </a:p>
          <a:p>
            <a:pPr algn="l" defTabSz="914400">
              <a:defRPr sz="4600">
                <a:solidFill>
                  <a:schemeClr val="accent6">
                    <a:hueOff val="-71849"/>
                    <a:satOff val="-6256"/>
                    <a:lumOff val="-14117"/>
                  </a:schemeClr>
                </a:solidFill>
              </a:defRPr>
            </a:pPr>
          </a:p>
          <a:p>
            <a:pPr algn="l" defTabSz="914400">
              <a:defRPr sz="4600">
                <a:solidFill>
                  <a:schemeClr val="accent6">
                    <a:hueOff val="-71849"/>
                    <a:satOff val="-6256"/>
                    <a:lumOff val="-14117"/>
                  </a:schemeClr>
                </a:solidFill>
              </a:defRPr>
            </a:pPr>
            <a:r>
              <a:t>9.  Take trail maps, bird and plant lists, etc.</a:t>
            </a:r>
          </a:p>
          <a:p>
            <a:pPr algn="l" defTabSz="914400">
              <a:defRPr sz="4600">
                <a:solidFill>
                  <a:schemeClr val="accent6">
                    <a:hueOff val="-71849"/>
                    <a:satOff val="-6256"/>
                    <a:lumOff val="-14117"/>
                  </a:schemeClr>
                </a:solidFill>
              </a:defRPr>
            </a:pPr>
          </a:p>
          <a:p>
            <a:pPr algn="l" defTabSz="914400">
              <a:defRPr sz="4600">
                <a:solidFill>
                  <a:schemeClr val="accent6">
                    <a:hueOff val="-71849"/>
                    <a:satOff val="-6256"/>
                    <a:lumOff val="-14117"/>
                  </a:schemeClr>
                </a:solidFill>
              </a:defRPr>
            </a:pPr>
            <a:r>
              <a:t>10.  Be familiar with the site, where birds are located. Laser pointers help.</a:t>
            </a:r>
          </a:p>
          <a:p>
            <a:pPr algn="l" defTabSz="914400">
              <a:defRPr sz="4600">
                <a:solidFill>
                  <a:schemeClr val="accent6">
                    <a:hueOff val="-71849"/>
                    <a:satOff val="-6256"/>
                    <a:lumOff val="-14117"/>
                  </a:schemeClr>
                </a:solidFill>
              </a:defRPr>
            </a:pPr>
          </a:p>
          <a:p>
            <a:pPr marL="1435100" indent="-1435100" algn="l" defTabSz="914400">
              <a:defRPr sz="4600">
                <a:solidFill>
                  <a:schemeClr val="accent6">
                    <a:hueOff val="-71849"/>
                    <a:satOff val="-6256"/>
                    <a:lumOff val="-14117"/>
                  </a:schemeClr>
                </a:solidFill>
              </a:defRPr>
            </a:pPr>
            <a:r>
              <a:t>11. Assign one or more people to be“</a:t>
            </a:r>
            <a:r>
              <a:rPr b="1"/>
              <a:t>sweeps</a:t>
            </a:r>
            <a:r>
              <a:t>” to bring up the rear</a:t>
            </a:r>
            <a:r>
              <a:rPr b="1"/>
              <a:t>.                   Please do not leave people behind.</a:t>
            </a:r>
            <a:endParaRPr b="1"/>
          </a:p>
          <a:p>
            <a:pPr marL="1435100" indent="-1435100" algn="l" defTabSz="914400">
              <a:defRPr sz="4600">
                <a:solidFill>
                  <a:schemeClr val="accent6">
                    <a:hueOff val="-71849"/>
                    <a:satOff val="-6256"/>
                    <a:lumOff val="-14117"/>
                  </a:schemeClr>
                </a:solidFill>
              </a:defRPr>
            </a:pPr>
            <a:endParaRPr b="1"/>
          </a:p>
          <a:p>
            <a:pPr algn="l" defTabSz="914400">
              <a:defRPr sz="4600">
                <a:solidFill>
                  <a:schemeClr val="accent6">
                    <a:hueOff val="-71849"/>
                    <a:satOff val="-6256"/>
                    <a:lumOff val="-14117"/>
                  </a:schemeClr>
                </a:solidFill>
              </a:defRPr>
            </a:pPr>
            <a:r>
              <a:rPr b="1"/>
              <a:t>12</a:t>
            </a:r>
            <a:r>
              <a:t>.  Hand the PRAS brochure at the end and thank them for coming.</a:t>
            </a:r>
          </a:p>
        </p:txBody>
      </p:sp>
      <p:pic>
        <p:nvPicPr>
          <p:cNvPr id="141" name="Screen Shot 2022-11-08 at 10.57.10 AM.png" descr="Screen Shot 2022-11-08 at 10.57.10 AM.png"/>
          <p:cNvPicPr>
            <a:picLocks noChangeAspect="0"/>
          </p:cNvPicPr>
          <p:nvPr/>
        </p:nvPicPr>
        <p:blipFill>
          <a:blip r:embed="rId2">
            <a:extLst/>
          </a:blip>
          <a:stretch>
            <a:fillRect/>
          </a:stretch>
        </p:blipFill>
        <p:spPr>
          <a:xfrm>
            <a:off x="13092036" y="952862"/>
            <a:ext cx="10577776" cy="4760832"/>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How to your Audience Learns"/>
          <p:cNvSpPr txBox="1"/>
          <p:nvPr>
            <p:ph type="title"/>
          </p:nvPr>
        </p:nvSpPr>
        <p:spPr>
          <a:xfrm>
            <a:off x="4642673" y="1275961"/>
            <a:ext cx="15098654" cy="1844037"/>
          </a:xfrm>
          <a:prstGeom prst="rect">
            <a:avLst/>
          </a:prstGeom>
        </p:spPr>
        <p:txBody>
          <a:bodyPr/>
          <a:lstStyle>
            <a:lvl1pPr defTabSz="676909">
              <a:defRPr sz="8692"/>
            </a:lvl1pPr>
          </a:lstStyle>
          <a:p>
            <a:pPr/>
            <a:r>
              <a:t>How to your Audience Learns</a:t>
            </a:r>
          </a:p>
        </p:txBody>
      </p:sp>
      <p:sp>
        <p:nvSpPr>
          <p:cNvPr id="144" name="TextBox 1"/>
          <p:cNvSpPr txBox="1"/>
          <p:nvPr/>
        </p:nvSpPr>
        <p:spPr>
          <a:xfrm>
            <a:off x="1528425" y="3654938"/>
            <a:ext cx="10735351" cy="90781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defTabSz="914400">
              <a:buClr>
                <a:srgbClr val="000000"/>
              </a:buClr>
              <a:buSzPct val="100000"/>
              <a:buAutoNum type="arabicPeriod" startAt="1"/>
              <a:defRPr b="1" sz="4300">
                <a:solidFill>
                  <a:schemeClr val="accent6">
                    <a:hueOff val="-71849"/>
                    <a:satOff val="-6256"/>
                    <a:lumOff val="-14117"/>
                  </a:schemeClr>
                </a:solidFill>
              </a:defRPr>
            </a:pPr>
            <a:r>
              <a:t> Visual</a:t>
            </a:r>
            <a:r>
              <a:rPr b="0"/>
              <a:t> learners – learn by seeing, use visual displays.  Learn body language.</a:t>
            </a:r>
            <a:endParaRPr b="0"/>
          </a:p>
          <a:p>
            <a:pPr algn="l" defTabSz="914400">
              <a:buClrTx/>
              <a:defRPr sz="4300">
                <a:solidFill>
                  <a:schemeClr val="accent6">
                    <a:hueOff val="-71849"/>
                    <a:satOff val="-6256"/>
                    <a:lumOff val="-14117"/>
                  </a:schemeClr>
                </a:solidFill>
              </a:defRPr>
            </a:pPr>
          </a:p>
          <a:p>
            <a:pPr lvl="3" marL="457200" indent="-457200" algn="l" defTabSz="914400">
              <a:buClr>
                <a:srgbClr val="000000"/>
              </a:buClr>
              <a:buSzPct val="100000"/>
              <a:buAutoNum type="arabicPeriod" startAt="2"/>
              <a:defRPr b="1" sz="4300">
                <a:solidFill>
                  <a:schemeClr val="accent6">
                    <a:hueOff val="-71849"/>
                    <a:satOff val="-6256"/>
                    <a:lumOff val="-14117"/>
                  </a:schemeClr>
                </a:solidFill>
              </a:defRPr>
            </a:pPr>
            <a:r>
              <a:t> Auditory</a:t>
            </a:r>
            <a:r>
              <a:rPr b="0"/>
              <a:t> learners – learn by listening and respond well to verbal and interactive discussions.  They may not look at you directly but turn an ear to you.</a:t>
            </a:r>
            <a:endParaRPr b="0"/>
          </a:p>
          <a:p>
            <a:pPr lvl="3" algn="l" defTabSz="914400">
              <a:buClrTx/>
              <a:defRPr sz="4300">
                <a:solidFill>
                  <a:schemeClr val="accent6">
                    <a:hueOff val="-71849"/>
                    <a:satOff val="-6256"/>
                    <a:lumOff val="-14117"/>
                  </a:schemeClr>
                </a:solidFill>
              </a:defRPr>
            </a:pPr>
          </a:p>
          <a:p>
            <a:pPr marL="736600" indent="-736600" algn="l" defTabSz="914400">
              <a:buClrTx/>
              <a:defRPr b="1" sz="4300">
                <a:solidFill>
                  <a:schemeClr val="accent6">
                    <a:hueOff val="-71849"/>
                    <a:satOff val="-6256"/>
                    <a:lumOff val="-14117"/>
                  </a:schemeClr>
                </a:solidFill>
              </a:defRPr>
            </a:pPr>
            <a:r>
              <a:t>3</a:t>
            </a:r>
            <a:r>
              <a:rPr b="0"/>
              <a:t>. </a:t>
            </a:r>
            <a:r>
              <a:t>Tactile/kinesthetic</a:t>
            </a:r>
            <a:r>
              <a:rPr b="0"/>
              <a:t> learners – learn by moving, doing, and touching, think like a child.</a:t>
            </a:r>
            <a:endParaRPr b="0"/>
          </a:p>
        </p:txBody>
      </p:sp>
      <p:pic>
        <p:nvPicPr>
          <p:cNvPr id="145" name="IMG_6245.jpeg" descr="IMG_6245.jpeg"/>
          <p:cNvPicPr>
            <a:picLocks noChangeAspect="0"/>
          </p:cNvPicPr>
          <p:nvPr/>
        </p:nvPicPr>
        <p:blipFill>
          <a:blip r:embed="rId2">
            <a:extLst/>
          </a:blip>
          <a:stretch>
            <a:fillRect/>
          </a:stretch>
        </p:blipFill>
        <p:spPr>
          <a:xfrm>
            <a:off x="12848327" y="4097177"/>
            <a:ext cx="10041146" cy="7499110"/>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Close-up of a wooden spoon in a bowl of risotto" descr="Close-up of a wooden spoon in a bowl of risotto"/>
          <p:cNvPicPr>
            <a:picLocks noChangeAspect="0"/>
          </p:cNvPicPr>
          <p:nvPr>
            <p:ph type="pic" idx="21"/>
          </p:nvPr>
        </p:nvPicPr>
        <p:blipFill>
          <a:blip r:embed="rId2">
            <a:extLst/>
          </a:blip>
          <a:stretch>
            <a:fillRect/>
          </a:stretch>
        </p:blipFill>
        <p:spPr>
          <a:xfrm>
            <a:off x="13703929" y="990600"/>
            <a:ext cx="9499601" cy="11455400"/>
          </a:xfrm>
          <a:prstGeom prst="rect">
            <a:avLst/>
          </a:prstGeom>
        </p:spPr>
      </p:pic>
      <p:sp>
        <p:nvSpPr>
          <p:cNvPr id="148" name="Be wise not Pedantic"/>
          <p:cNvSpPr txBox="1"/>
          <p:nvPr>
            <p:ph type="title"/>
          </p:nvPr>
        </p:nvSpPr>
        <p:spPr>
          <a:xfrm>
            <a:off x="793805" y="1994177"/>
            <a:ext cx="12204590" cy="1725831"/>
          </a:xfrm>
          <a:prstGeom prst="rect">
            <a:avLst/>
          </a:prstGeom>
        </p:spPr>
        <p:txBody>
          <a:bodyPr/>
          <a:lstStyle>
            <a:lvl1pPr defTabSz="792479">
              <a:defRPr sz="10175"/>
            </a:lvl1pPr>
          </a:lstStyle>
          <a:p>
            <a:pPr/>
            <a:r>
              <a:t>Be wise not Pedantic</a:t>
            </a:r>
          </a:p>
        </p:txBody>
      </p:sp>
      <p:sp>
        <p:nvSpPr>
          <p:cNvPr id="149" name="TextBox 3"/>
          <p:cNvSpPr txBox="1"/>
          <p:nvPr/>
        </p:nvSpPr>
        <p:spPr>
          <a:xfrm>
            <a:off x="1064908" y="3880862"/>
            <a:ext cx="11477049" cy="8323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buClrTx/>
              <a:defRPr sz="3400">
                <a:solidFill>
                  <a:schemeClr val="accent6">
                    <a:hueOff val="-186402"/>
                    <a:lumOff val="-30311"/>
                  </a:schemeClr>
                </a:solidFill>
              </a:defRPr>
            </a:pPr>
            <a:r>
              <a:t>It is a process of communicating information in a way that engages your audience through more than just passive listening.  Liken up, tell a joke or pun.</a:t>
            </a:r>
          </a:p>
          <a:p>
            <a:pPr algn="l" defTabSz="914400">
              <a:buClrTx/>
              <a:defRPr sz="3400">
                <a:solidFill>
                  <a:schemeClr val="accent6">
                    <a:hueOff val="-186402"/>
                    <a:lumOff val="-30311"/>
                  </a:schemeClr>
                </a:solidFill>
              </a:defRPr>
            </a:pPr>
          </a:p>
          <a:p>
            <a:pPr defTabSz="914400">
              <a:buClrTx/>
              <a:defRPr sz="3400">
                <a:solidFill>
                  <a:schemeClr val="accent6">
                    <a:hueOff val="-186402"/>
                    <a:lumOff val="-30311"/>
                  </a:schemeClr>
                </a:solidFill>
              </a:defRPr>
            </a:pPr>
            <a:r>
              <a:t>Stimulate and nurture participation. Show your passion and sense of humor.</a:t>
            </a:r>
          </a:p>
          <a:p>
            <a:pPr algn="l" defTabSz="914400">
              <a:buClrTx/>
              <a:defRPr sz="3400">
                <a:solidFill>
                  <a:schemeClr val="accent6">
                    <a:hueOff val="-186402"/>
                    <a:lumOff val="-30311"/>
                  </a:schemeClr>
                </a:solidFill>
              </a:defRPr>
            </a:pPr>
          </a:p>
          <a:p>
            <a:pPr defTabSz="914400">
              <a:buClrTx/>
              <a:defRPr sz="3400">
                <a:solidFill>
                  <a:schemeClr val="accent6">
                    <a:hueOff val="-186402"/>
                    <a:lumOff val="-30311"/>
                  </a:schemeClr>
                </a:solidFill>
              </a:defRPr>
            </a:pPr>
            <a:r>
              <a:t>Hands on activities are particularly effective for engaging children.</a:t>
            </a:r>
          </a:p>
          <a:p>
            <a:pPr defTabSz="914400">
              <a:buClrTx/>
              <a:defRPr sz="3400">
                <a:solidFill>
                  <a:schemeClr val="accent6">
                    <a:hueOff val="-186402"/>
                    <a:lumOff val="-30311"/>
                  </a:schemeClr>
                </a:solidFill>
              </a:defRPr>
            </a:pPr>
          </a:p>
          <a:p>
            <a:pPr defTabSz="914400">
              <a:buClrTx/>
              <a:defRPr b="1" sz="3400">
                <a:solidFill>
                  <a:schemeClr val="accent6">
                    <a:hueOff val="-186402"/>
                    <a:lumOff val="-30311"/>
                  </a:schemeClr>
                </a:solidFill>
              </a:defRPr>
            </a:pPr>
            <a:r>
              <a:t>Do not try to satisfy your vanity by </a:t>
            </a:r>
          </a:p>
          <a:p>
            <a:pPr defTabSz="914400">
              <a:buClrTx/>
              <a:defRPr b="1" sz="3400">
                <a:solidFill>
                  <a:schemeClr val="accent6">
                    <a:hueOff val="-186402"/>
                    <a:lumOff val="-30311"/>
                  </a:schemeClr>
                </a:solidFill>
              </a:defRPr>
            </a:pPr>
            <a:r>
              <a:t>teaching a great many things.    </a:t>
            </a:r>
          </a:p>
          <a:p>
            <a:pPr defTabSz="914400">
              <a:buClrTx/>
              <a:defRPr b="1" sz="3400">
                <a:solidFill>
                  <a:schemeClr val="accent6">
                    <a:hueOff val="-186402"/>
                    <a:lumOff val="-30311"/>
                  </a:schemeClr>
                </a:solidFill>
              </a:defRPr>
            </a:pPr>
          </a:p>
          <a:p>
            <a:pPr defTabSz="914400">
              <a:buClrTx/>
              <a:defRPr b="1" sz="3400">
                <a:solidFill>
                  <a:schemeClr val="accent6">
                    <a:hueOff val="-186402"/>
                    <a:lumOff val="-30311"/>
                  </a:schemeClr>
                </a:solidFill>
              </a:defRPr>
            </a:pPr>
            <a:r>
              <a:t>It is enough to light a spark.</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Interpretation"/>
          <p:cNvSpPr txBox="1"/>
          <p:nvPr>
            <p:ph type="title"/>
          </p:nvPr>
        </p:nvSpPr>
        <p:spPr>
          <a:xfrm>
            <a:off x="13578854" y="936152"/>
            <a:ext cx="8580092" cy="2155984"/>
          </a:xfrm>
          <a:prstGeom prst="rect">
            <a:avLst/>
          </a:prstGeom>
        </p:spPr>
        <p:txBody>
          <a:bodyPr/>
          <a:lstStyle>
            <a:lvl1pPr defTabSz="817244">
              <a:defRPr sz="10494"/>
            </a:lvl1pPr>
          </a:lstStyle>
          <a:p>
            <a:pPr/>
            <a:r>
              <a:t>Interpretation</a:t>
            </a:r>
          </a:p>
        </p:txBody>
      </p:sp>
      <p:sp>
        <p:nvSpPr>
          <p:cNvPr id="152" name="TextBox 1"/>
          <p:cNvSpPr txBox="1"/>
          <p:nvPr/>
        </p:nvSpPr>
        <p:spPr>
          <a:xfrm>
            <a:off x="762324" y="1413916"/>
            <a:ext cx="11215488" cy="11160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58368" indent="-658368" algn="l" defTabSz="914400">
              <a:buClrTx/>
              <a:buSzPct val="100000"/>
              <a:buAutoNum type="arabicPeriod" startAt="1"/>
              <a:defRPr sz="3600">
                <a:solidFill>
                  <a:schemeClr val="accent6">
                    <a:hueOff val="-186402"/>
                    <a:lumOff val="-30311"/>
                  </a:schemeClr>
                </a:solidFill>
              </a:defRPr>
            </a:pPr>
            <a:r>
              <a:t>Provoke interest/curiosity</a:t>
            </a:r>
          </a:p>
          <a:p>
            <a:pPr algn="l" defTabSz="914400">
              <a:defRPr sz="3600">
                <a:solidFill>
                  <a:schemeClr val="accent6">
                    <a:hueOff val="-186402"/>
                    <a:lumOff val="-30311"/>
                  </a:schemeClr>
                </a:solidFill>
              </a:defRPr>
            </a:pPr>
          </a:p>
          <a:p>
            <a:pPr marL="584200" indent="-584200" algn="l" defTabSz="914400">
              <a:buClrTx/>
              <a:defRPr sz="3600">
                <a:solidFill>
                  <a:schemeClr val="accent6">
                    <a:hueOff val="-186402"/>
                    <a:lumOff val="-30311"/>
                  </a:schemeClr>
                </a:solidFill>
              </a:defRPr>
            </a:pPr>
            <a:r>
              <a:t>2.  Relate to the lives of the audience. Ask why the  visitor is here or what do they want to know.</a:t>
            </a:r>
          </a:p>
          <a:p>
            <a:pPr algn="l" defTabSz="914400">
              <a:buClrTx/>
              <a:defRPr sz="3600">
                <a:solidFill>
                  <a:schemeClr val="accent6">
                    <a:hueOff val="-186402"/>
                    <a:lumOff val="-30311"/>
                  </a:schemeClr>
                </a:solidFill>
              </a:defRPr>
            </a:pPr>
          </a:p>
          <a:p>
            <a:pPr marL="457200" indent="-457200" algn="l" defTabSz="914400">
              <a:buClr>
                <a:srgbClr val="000000"/>
              </a:buClr>
              <a:buSzPct val="100000"/>
              <a:buAutoNum type="arabicPeriod" startAt="3"/>
              <a:defRPr sz="3600">
                <a:solidFill>
                  <a:schemeClr val="accent6">
                    <a:hueOff val="-186402"/>
                    <a:lumOff val="-30311"/>
                  </a:schemeClr>
                </a:solidFill>
              </a:defRPr>
            </a:pPr>
            <a:r>
              <a:t>Address the big picture – a theme for your field trip, consider the larger ecological system including threatened or endangered species.</a:t>
            </a:r>
          </a:p>
          <a:p>
            <a:pPr algn="l" defTabSz="914400">
              <a:defRPr sz="3600">
                <a:solidFill>
                  <a:schemeClr val="accent6">
                    <a:hueOff val="-186402"/>
                    <a:lumOff val="-30311"/>
                  </a:schemeClr>
                </a:solidFill>
              </a:defRPr>
            </a:pPr>
          </a:p>
          <a:p>
            <a:pPr marL="457200" indent="-457200" algn="l" defTabSz="914400">
              <a:buClr>
                <a:srgbClr val="000000"/>
              </a:buClr>
              <a:buSzPct val="100000"/>
              <a:buAutoNum type="arabicPeriod" startAt="4"/>
              <a:defRPr sz="3600">
                <a:solidFill>
                  <a:schemeClr val="accent6">
                    <a:hueOff val="-186402"/>
                    <a:lumOff val="-30311"/>
                  </a:schemeClr>
                </a:solidFill>
              </a:defRPr>
            </a:pPr>
            <a:r>
              <a:t>Be prepared, organized, responsive, &amp; confident.</a:t>
            </a:r>
          </a:p>
          <a:p>
            <a:pPr algn="l" defTabSz="914400">
              <a:defRPr sz="3600">
                <a:solidFill>
                  <a:schemeClr val="accent6">
                    <a:hueOff val="-186402"/>
                    <a:lumOff val="-30311"/>
                  </a:schemeClr>
                </a:solidFill>
              </a:defRPr>
            </a:pPr>
          </a:p>
          <a:p>
            <a:pPr marL="457200" indent="-457200" algn="l" defTabSz="914400">
              <a:lnSpc>
                <a:spcPct val="200000"/>
              </a:lnSpc>
              <a:buClr>
                <a:srgbClr val="000000"/>
              </a:buClr>
              <a:buSzPct val="100000"/>
              <a:buAutoNum type="arabicPeriod" startAt="5"/>
              <a:defRPr sz="3600">
                <a:solidFill>
                  <a:schemeClr val="accent6">
                    <a:hueOff val="-186402"/>
                    <a:lumOff val="-30311"/>
                  </a:schemeClr>
                </a:solidFill>
              </a:defRPr>
            </a:pPr>
            <a:r>
              <a:t>Be professional, patient and kind.</a:t>
            </a:r>
          </a:p>
          <a:p>
            <a:pPr marL="457200" indent="-457200" algn="l" defTabSz="914400">
              <a:lnSpc>
                <a:spcPct val="200000"/>
              </a:lnSpc>
              <a:buClr>
                <a:srgbClr val="000000"/>
              </a:buClr>
              <a:buSzPct val="100000"/>
              <a:buAutoNum type="arabicPeriod" startAt="5"/>
              <a:defRPr sz="3600">
                <a:solidFill>
                  <a:schemeClr val="accent6">
                    <a:hueOff val="-186402"/>
                    <a:lumOff val="-30311"/>
                  </a:schemeClr>
                </a:solidFill>
              </a:defRPr>
            </a:pPr>
            <a:r>
              <a:t>Allow for individual self-discovery and reflection.</a:t>
            </a:r>
          </a:p>
          <a:p>
            <a:pPr marL="457200" indent="-457200" algn="l" defTabSz="914400">
              <a:lnSpc>
                <a:spcPct val="200000"/>
              </a:lnSpc>
              <a:buClr>
                <a:srgbClr val="000000"/>
              </a:buClr>
              <a:buSzPct val="100000"/>
              <a:buAutoNum type="arabicPeriod" startAt="5"/>
              <a:defRPr sz="3600">
                <a:solidFill>
                  <a:schemeClr val="accent6">
                    <a:hueOff val="-186402"/>
                    <a:lumOff val="-30311"/>
                  </a:schemeClr>
                </a:solidFill>
              </a:defRPr>
            </a:pPr>
            <a:r>
              <a:t>Don’t forget your sense of humor &amp; to enjoy.</a:t>
            </a:r>
          </a:p>
          <a:p>
            <a:pPr algn="l" defTabSz="914400">
              <a:buClrTx/>
              <a:defRPr b="1" sz="3600">
                <a:solidFill>
                  <a:schemeClr val="accent6">
                    <a:hueOff val="-186402"/>
                    <a:lumOff val="-30311"/>
                  </a:schemeClr>
                </a:solidFill>
              </a:defRPr>
            </a:pPr>
            <a:r>
              <a:t>    It’s not about who knows the most.</a:t>
            </a:r>
          </a:p>
          <a:p>
            <a:pPr algn="l" defTabSz="914400">
              <a:buClrTx/>
              <a:defRPr sz="3600">
                <a:solidFill>
                  <a:schemeClr val="accent6">
                    <a:hueOff val="-186402"/>
                    <a:lumOff val="-30311"/>
                  </a:schemeClr>
                </a:solidFill>
              </a:defRPr>
            </a:pPr>
            <a:r>
              <a:t> </a:t>
            </a:r>
          </a:p>
        </p:txBody>
      </p:sp>
      <p:pic>
        <p:nvPicPr>
          <p:cNvPr id="153" name="1525674_1449700881919665_400537802_n.jpg" descr="1525674_1449700881919665_400537802_n.jpg"/>
          <p:cNvPicPr>
            <a:picLocks noChangeAspect="0"/>
          </p:cNvPicPr>
          <p:nvPr/>
        </p:nvPicPr>
        <p:blipFill>
          <a:blip r:embed="rId2">
            <a:extLst/>
          </a:blip>
          <a:stretch>
            <a:fillRect/>
          </a:stretch>
        </p:blipFill>
        <p:spPr>
          <a:xfrm>
            <a:off x="12141051" y="4478368"/>
            <a:ext cx="10925828" cy="7284241"/>
          </a:xfrm>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It’s OK to say I don’t know"/>
          <p:cNvSpPr txBox="1"/>
          <p:nvPr>
            <p:ph type="body" idx="22"/>
          </p:nvPr>
        </p:nvSpPr>
        <p:spPr>
          <a:xfrm>
            <a:off x="7631154" y="1144686"/>
            <a:ext cx="9737809" cy="1011021"/>
          </a:xfrm>
          <a:prstGeom prst="rect">
            <a:avLst/>
          </a:prstGeom>
        </p:spPr>
        <p:txBody>
          <a:bodyPr/>
          <a:lstStyle/>
          <a:p>
            <a:pPr/>
            <a:r>
              <a:t>It’s OK to say I don’t know</a:t>
            </a:r>
          </a:p>
        </p:txBody>
      </p:sp>
      <p:pic>
        <p:nvPicPr>
          <p:cNvPr id="156" name="Picture 4" descr="Picture 4"/>
          <p:cNvPicPr>
            <a:picLocks noChangeAspect="1"/>
          </p:cNvPicPr>
          <p:nvPr/>
        </p:nvPicPr>
        <p:blipFill>
          <a:blip r:embed="rId2">
            <a:extLst/>
          </a:blip>
          <a:stretch>
            <a:fillRect/>
          </a:stretch>
        </p:blipFill>
        <p:spPr>
          <a:xfrm>
            <a:off x="4103172" y="2317661"/>
            <a:ext cx="14945422" cy="5390533"/>
          </a:xfrm>
          <a:prstGeom prst="rect">
            <a:avLst/>
          </a:prstGeom>
          <a:ln w="12700">
            <a:miter lim="400000"/>
          </a:ln>
        </p:spPr>
      </p:pic>
      <p:sp>
        <p:nvSpPr>
          <p:cNvPr id="157" name="TextBox 1"/>
          <p:cNvSpPr txBox="1"/>
          <p:nvPr/>
        </p:nvSpPr>
        <p:spPr>
          <a:xfrm>
            <a:off x="1761006" y="8223110"/>
            <a:ext cx="20861987" cy="4258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defTabSz="914400">
              <a:buClr>
                <a:srgbClr val="000000"/>
              </a:buClr>
              <a:buSzPct val="100000"/>
              <a:buAutoNum type="arabicPeriod" startAt="1"/>
              <a:defRPr sz="3700">
                <a:solidFill>
                  <a:schemeClr val="accent6">
                    <a:hueOff val="-186402"/>
                    <a:lumOff val="-30311"/>
                  </a:schemeClr>
                </a:solidFill>
              </a:defRPr>
            </a:pPr>
            <a:r>
              <a:t>There will sometimes be one difficult person in the group – it is your responsibility to respond in a professional discreet manner.  Ask them to co-lead, partially agree or say “good point” or “I hadn’t thought of that”.  If someone rushes ahead or loudly points frightening birds to the back of the bush, compliment their sighting ability &amp; assign them a beginner to assist, etc.</a:t>
            </a:r>
          </a:p>
          <a:p>
            <a:pPr marL="457200" indent="-457200" algn="l" defTabSz="914400">
              <a:buClr>
                <a:srgbClr val="000000"/>
              </a:buClr>
              <a:buSzPct val="100000"/>
              <a:buAutoNum type="arabicPeriod" startAt="1"/>
              <a:defRPr sz="3700">
                <a:solidFill>
                  <a:schemeClr val="accent6">
                    <a:hueOff val="-186402"/>
                    <a:lumOff val="-30311"/>
                  </a:schemeClr>
                </a:solidFill>
              </a:defRPr>
            </a:pPr>
          </a:p>
          <a:p>
            <a:pPr marL="457200" indent="-457200" algn="l" defTabSz="914400">
              <a:buClr>
                <a:srgbClr val="000000"/>
              </a:buClr>
              <a:buSzPct val="100000"/>
              <a:buAutoNum type="arabicPeriod" startAt="2"/>
              <a:defRPr sz="3700">
                <a:solidFill>
                  <a:schemeClr val="accent6">
                    <a:hueOff val="-186402"/>
                    <a:lumOff val="-30311"/>
                  </a:schemeClr>
                </a:solidFill>
              </a:defRPr>
            </a:pPr>
            <a:r>
              <a:t>Be careful of sarcasm and correcting wrong id guesses from the audience.  Use phrases like “someone thought it might be a _____” instead of saying “no or you are mistaken”</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b="0" baseline="0" cap="none" i="0" spc="0" strike="noStrike" sz="5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